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82" r:id="rId3"/>
    <p:sldId id="273" r:id="rId4"/>
    <p:sldId id="283" r:id="rId5"/>
    <p:sldId id="285" r:id="rId6"/>
    <p:sldId id="289" r:id="rId7"/>
    <p:sldId id="286" r:id="rId8"/>
    <p:sldId id="287" r:id="rId9"/>
    <p:sldId id="288" r:id="rId10"/>
    <p:sldId id="29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Bahnschrift SemiBold SemiConden" panose="020B0502040204020203" pitchFamily="34" charset="0"/>
      <p:bold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Fira Sans Extra Condensed SemiBold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ea1cd33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ea1cd33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8e8b782381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8e8b782381_0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25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17025" y="1036375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&amp; Visualization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717025" y="3354808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“THE SAN FRANCISCO BIKE SHARE”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3907" y="1111363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1C78416-4D52-1955-AF66-84470D6E37FA}"/>
              </a:ext>
            </a:extLst>
          </p:cNvPr>
          <p:cNvSpPr txBox="1"/>
          <p:nvPr/>
        </p:nvSpPr>
        <p:spPr>
          <a:xfrm>
            <a:off x="7637489" y="4897279"/>
            <a:ext cx="32678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latin typeface="Arial Narrow" panose="020B0606020202030204" pitchFamily="34" charset="0"/>
              </a:rPr>
              <a:t>FINDI VERDIAN’S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ycling">
            <a:extLst>
              <a:ext uri="{FF2B5EF4-FFF2-40B4-BE49-F238E27FC236}">
                <a16:creationId xmlns:a16="http://schemas.microsoft.com/office/drawing/2014/main" id="{D449FE1B-FFD7-AA89-5DCD-4EF8B9DB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57" y="2407795"/>
            <a:ext cx="2735705" cy="2735705"/>
          </a:xfrm>
          <a:prstGeom prst="rect">
            <a:avLst/>
          </a:prstGeom>
        </p:spPr>
      </p:pic>
      <p:pic>
        <p:nvPicPr>
          <p:cNvPr id="4" name="Graphic 3" descr="Cycling">
            <a:extLst>
              <a:ext uri="{FF2B5EF4-FFF2-40B4-BE49-F238E27FC236}">
                <a16:creationId xmlns:a16="http://schemas.microsoft.com/office/drawing/2014/main" id="{7CEBCBE3-65A6-40C6-71A6-30ED3ACF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0237" y="2407793"/>
            <a:ext cx="2735705" cy="2735705"/>
          </a:xfrm>
          <a:prstGeom prst="rect">
            <a:avLst/>
          </a:prstGeom>
        </p:spPr>
      </p:pic>
      <p:pic>
        <p:nvPicPr>
          <p:cNvPr id="5" name="Graphic 4" descr="Cycling">
            <a:extLst>
              <a:ext uri="{FF2B5EF4-FFF2-40B4-BE49-F238E27FC236}">
                <a16:creationId xmlns:a16="http://schemas.microsoft.com/office/drawing/2014/main" id="{99A9A4B5-A30F-0565-4D94-7C955B386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3720" y="2407795"/>
            <a:ext cx="2735705" cy="2735705"/>
          </a:xfrm>
          <a:prstGeom prst="rect">
            <a:avLst/>
          </a:prstGeom>
        </p:spPr>
      </p:pic>
      <p:pic>
        <p:nvPicPr>
          <p:cNvPr id="6" name="Graphic 5" descr="Cycling">
            <a:extLst>
              <a:ext uri="{FF2B5EF4-FFF2-40B4-BE49-F238E27FC236}">
                <a16:creationId xmlns:a16="http://schemas.microsoft.com/office/drawing/2014/main" id="{73044410-46C6-CC2A-8A65-E075024067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575" y="2407795"/>
            <a:ext cx="2735705" cy="2735705"/>
          </a:xfrm>
          <a:prstGeom prst="rect">
            <a:avLst/>
          </a:prstGeom>
        </p:spPr>
      </p:pic>
      <p:pic>
        <p:nvPicPr>
          <p:cNvPr id="7" name="Graphic 6" descr="Cycling">
            <a:extLst>
              <a:ext uri="{FF2B5EF4-FFF2-40B4-BE49-F238E27FC236}">
                <a16:creationId xmlns:a16="http://schemas.microsoft.com/office/drawing/2014/main" id="{F25DCC81-EFD4-2350-BA50-2C8F57963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801" y="2407794"/>
            <a:ext cx="2735705" cy="2735705"/>
          </a:xfrm>
          <a:prstGeom prst="rect">
            <a:avLst/>
          </a:prstGeom>
        </p:spPr>
      </p:pic>
      <p:sp>
        <p:nvSpPr>
          <p:cNvPr id="8" name="Google Shape;55;p15">
            <a:extLst>
              <a:ext uri="{FF2B5EF4-FFF2-40B4-BE49-F238E27FC236}">
                <a16:creationId xmlns:a16="http://schemas.microsoft.com/office/drawing/2014/main" id="{B4ED4AFA-C3CD-9E3A-1D45-2E31668B8D13}"/>
              </a:ext>
            </a:extLst>
          </p:cNvPr>
          <p:cNvSpPr txBox="1">
            <a:spLocks/>
          </p:cNvSpPr>
          <p:nvPr/>
        </p:nvSpPr>
        <p:spPr>
          <a:xfrm>
            <a:off x="2595801" y="134997"/>
            <a:ext cx="6044161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6600" dirty="0">
                <a:solidFill>
                  <a:schemeClr val="accent3"/>
                </a:solidFill>
                <a:latin typeface="Fira Sans Extra Condensed SemiBold" panose="020B0604020202020204" charset="0"/>
              </a:rPr>
              <a:t>THANK YOU</a:t>
            </a:r>
          </a:p>
        </p:txBody>
      </p:sp>
      <p:pic>
        <p:nvPicPr>
          <p:cNvPr id="10" name="Graphic 9" descr="Receiver">
            <a:extLst>
              <a:ext uri="{FF2B5EF4-FFF2-40B4-BE49-F238E27FC236}">
                <a16:creationId xmlns:a16="http://schemas.microsoft.com/office/drawing/2014/main" id="{F51CC77A-EBD0-7C36-06CC-349664501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8671" y="1764522"/>
            <a:ext cx="261609" cy="261609"/>
          </a:xfrm>
          <a:prstGeom prst="rect">
            <a:avLst/>
          </a:prstGeom>
        </p:spPr>
      </p:pic>
      <p:grpSp>
        <p:nvGrpSpPr>
          <p:cNvPr id="20" name="Graphic 11" descr="Email">
            <a:extLst>
              <a:ext uri="{FF2B5EF4-FFF2-40B4-BE49-F238E27FC236}">
                <a16:creationId xmlns:a16="http://schemas.microsoft.com/office/drawing/2014/main" id="{128DC938-E0ED-C6BE-78C3-103F3E7425D7}"/>
              </a:ext>
            </a:extLst>
          </p:cNvPr>
          <p:cNvGrpSpPr/>
          <p:nvPr/>
        </p:nvGrpSpPr>
        <p:grpSpPr>
          <a:xfrm>
            <a:off x="3124292" y="2058535"/>
            <a:ext cx="255988" cy="261609"/>
            <a:chOff x="5312763" y="1666928"/>
            <a:chExt cx="762000" cy="838200"/>
          </a:xfrm>
          <a:solidFill>
            <a:schemeClr val="accent1">
              <a:lumMod val="7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054E64-C98B-9A4E-9DC0-4F006C45AD96}"/>
                </a:ext>
              </a:extLst>
            </p:cNvPr>
            <p:cNvSpPr/>
            <p:nvPr/>
          </p:nvSpPr>
          <p:spPr>
            <a:xfrm>
              <a:off x="5312763" y="1666928"/>
              <a:ext cx="762000" cy="838200"/>
            </a:xfrm>
            <a:custGeom>
              <a:avLst/>
              <a:gdLst>
                <a:gd name="connsiteX0" fmla="*/ 704850 w 762000"/>
                <a:gd name="connsiteY0" fmla="*/ 758190 h 838200"/>
                <a:gd name="connsiteX1" fmla="*/ 514350 w 762000"/>
                <a:gd name="connsiteY1" fmla="*/ 577215 h 838200"/>
                <a:gd name="connsiteX2" fmla="*/ 704850 w 762000"/>
                <a:gd name="connsiteY2" fmla="*/ 396240 h 838200"/>
                <a:gd name="connsiteX3" fmla="*/ 704850 w 762000"/>
                <a:gd name="connsiteY3" fmla="*/ 758190 h 838200"/>
                <a:gd name="connsiteX4" fmla="*/ 87630 w 762000"/>
                <a:gd name="connsiteY4" fmla="*/ 781050 h 838200"/>
                <a:gd name="connsiteX5" fmla="*/ 276225 w 762000"/>
                <a:gd name="connsiteY5" fmla="*/ 602933 h 838200"/>
                <a:gd name="connsiteX6" fmla="*/ 289560 w 762000"/>
                <a:gd name="connsiteY6" fmla="*/ 590550 h 838200"/>
                <a:gd name="connsiteX7" fmla="*/ 473393 w 762000"/>
                <a:gd name="connsiteY7" fmla="*/ 590550 h 838200"/>
                <a:gd name="connsiteX8" fmla="*/ 486728 w 762000"/>
                <a:gd name="connsiteY8" fmla="*/ 602933 h 838200"/>
                <a:gd name="connsiteX9" fmla="*/ 674370 w 762000"/>
                <a:gd name="connsiteY9" fmla="*/ 781050 h 838200"/>
                <a:gd name="connsiteX10" fmla="*/ 87630 w 762000"/>
                <a:gd name="connsiteY10" fmla="*/ 781050 h 838200"/>
                <a:gd name="connsiteX11" fmla="*/ 57150 w 762000"/>
                <a:gd name="connsiteY11" fmla="*/ 395288 h 838200"/>
                <a:gd name="connsiteX12" fmla="*/ 247650 w 762000"/>
                <a:gd name="connsiteY12" fmla="*/ 576263 h 838200"/>
                <a:gd name="connsiteX13" fmla="*/ 57150 w 762000"/>
                <a:gd name="connsiteY13" fmla="*/ 757238 h 838200"/>
                <a:gd name="connsiteX14" fmla="*/ 57150 w 762000"/>
                <a:gd name="connsiteY14" fmla="*/ 395288 h 838200"/>
                <a:gd name="connsiteX15" fmla="*/ 190500 w 762000"/>
                <a:gd name="connsiteY15" fmla="*/ 152400 h 838200"/>
                <a:gd name="connsiteX16" fmla="*/ 571500 w 762000"/>
                <a:gd name="connsiteY16" fmla="*/ 152400 h 838200"/>
                <a:gd name="connsiteX17" fmla="*/ 571500 w 762000"/>
                <a:gd name="connsiteY17" fmla="*/ 469583 h 838200"/>
                <a:gd name="connsiteX18" fmla="*/ 485775 w 762000"/>
                <a:gd name="connsiteY18" fmla="*/ 551498 h 838200"/>
                <a:gd name="connsiteX19" fmla="*/ 276225 w 762000"/>
                <a:gd name="connsiteY19" fmla="*/ 551498 h 838200"/>
                <a:gd name="connsiteX20" fmla="*/ 190500 w 762000"/>
                <a:gd name="connsiteY20" fmla="*/ 469583 h 838200"/>
                <a:gd name="connsiteX21" fmla="*/ 190500 w 762000"/>
                <a:gd name="connsiteY21" fmla="*/ 152400 h 838200"/>
                <a:gd name="connsiteX22" fmla="*/ 628650 w 762000"/>
                <a:gd name="connsiteY22" fmla="*/ 178118 h 838200"/>
                <a:gd name="connsiteX23" fmla="*/ 628650 w 762000"/>
                <a:gd name="connsiteY23" fmla="*/ 95250 h 838200"/>
                <a:gd name="connsiteX24" fmla="*/ 495300 w 762000"/>
                <a:gd name="connsiteY24" fmla="*/ 95250 h 838200"/>
                <a:gd name="connsiteX25" fmla="*/ 381000 w 762000"/>
                <a:gd name="connsiteY25" fmla="*/ 0 h 838200"/>
                <a:gd name="connsiteX26" fmla="*/ 266700 w 762000"/>
                <a:gd name="connsiteY26" fmla="*/ 95250 h 838200"/>
                <a:gd name="connsiteX27" fmla="*/ 133350 w 762000"/>
                <a:gd name="connsiteY27" fmla="*/ 95250 h 838200"/>
                <a:gd name="connsiteX28" fmla="*/ 133350 w 762000"/>
                <a:gd name="connsiteY28" fmla="*/ 179070 h 838200"/>
                <a:gd name="connsiteX29" fmla="*/ 0 w 762000"/>
                <a:gd name="connsiteY29" fmla="*/ 305753 h 838200"/>
                <a:gd name="connsiteX30" fmla="*/ 0 w 762000"/>
                <a:gd name="connsiteY30" fmla="*/ 838200 h 838200"/>
                <a:gd name="connsiteX31" fmla="*/ 762000 w 762000"/>
                <a:gd name="connsiteY31" fmla="*/ 838200 h 838200"/>
                <a:gd name="connsiteX32" fmla="*/ 762000 w 762000"/>
                <a:gd name="connsiteY32" fmla="*/ 305753 h 838200"/>
                <a:gd name="connsiteX33" fmla="*/ 628650 w 762000"/>
                <a:gd name="connsiteY33" fmla="*/ 178118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2000" h="838200">
                  <a:moveTo>
                    <a:pt x="704850" y="758190"/>
                  </a:moveTo>
                  <a:lnTo>
                    <a:pt x="514350" y="577215"/>
                  </a:lnTo>
                  <a:lnTo>
                    <a:pt x="704850" y="396240"/>
                  </a:lnTo>
                  <a:lnTo>
                    <a:pt x="704850" y="758190"/>
                  </a:lnTo>
                  <a:close/>
                  <a:moveTo>
                    <a:pt x="87630" y="781050"/>
                  </a:moveTo>
                  <a:lnTo>
                    <a:pt x="276225" y="602933"/>
                  </a:lnTo>
                  <a:lnTo>
                    <a:pt x="289560" y="590550"/>
                  </a:lnTo>
                  <a:cubicBezTo>
                    <a:pt x="340995" y="541973"/>
                    <a:pt x="421958" y="541973"/>
                    <a:pt x="473393" y="590550"/>
                  </a:cubicBezTo>
                  <a:lnTo>
                    <a:pt x="486728" y="602933"/>
                  </a:lnTo>
                  <a:lnTo>
                    <a:pt x="674370" y="781050"/>
                  </a:lnTo>
                  <a:lnTo>
                    <a:pt x="87630" y="781050"/>
                  </a:lnTo>
                  <a:close/>
                  <a:moveTo>
                    <a:pt x="57150" y="395288"/>
                  </a:moveTo>
                  <a:lnTo>
                    <a:pt x="247650" y="576263"/>
                  </a:lnTo>
                  <a:lnTo>
                    <a:pt x="57150" y="757238"/>
                  </a:lnTo>
                  <a:lnTo>
                    <a:pt x="57150" y="395288"/>
                  </a:lnTo>
                  <a:close/>
                  <a:moveTo>
                    <a:pt x="190500" y="152400"/>
                  </a:moveTo>
                  <a:lnTo>
                    <a:pt x="571500" y="152400"/>
                  </a:lnTo>
                  <a:lnTo>
                    <a:pt x="571500" y="469583"/>
                  </a:lnTo>
                  <a:lnTo>
                    <a:pt x="485775" y="551498"/>
                  </a:lnTo>
                  <a:cubicBezTo>
                    <a:pt x="423863" y="503873"/>
                    <a:pt x="338138" y="503873"/>
                    <a:pt x="276225" y="551498"/>
                  </a:cubicBezTo>
                  <a:lnTo>
                    <a:pt x="190500" y="469583"/>
                  </a:lnTo>
                  <a:lnTo>
                    <a:pt x="190500" y="152400"/>
                  </a:lnTo>
                  <a:close/>
                  <a:moveTo>
                    <a:pt x="628650" y="178118"/>
                  </a:moveTo>
                  <a:lnTo>
                    <a:pt x="628650" y="95250"/>
                  </a:lnTo>
                  <a:lnTo>
                    <a:pt x="495300" y="95250"/>
                  </a:lnTo>
                  <a:lnTo>
                    <a:pt x="381000" y="0"/>
                  </a:lnTo>
                  <a:lnTo>
                    <a:pt x="266700" y="95250"/>
                  </a:lnTo>
                  <a:lnTo>
                    <a:pt x="133350" y="95250"/>
                  </a:lnTo>
                  <a:lnTo>
                    <a:pt x="133350" y="179070"/>
                  </a:lnTo>
                  <a:lnTo>
                    <a:pt x="0" y="305753"/>
                  </a:lnTo>
                  <a:lnTo>
                    <a:pt x="0" y="838200"/>
                  </a:lnTo>
                  <a:lnTo>
                    <a:pt x="762000" y="838200"/>
                  </a:lnTo>
                  <a:lnTo>
                    <a:pt x="762000" y="305753"/>
                  </a:lnTo>
                  <a:lnTo>
                    <a:pt x="628650" y="1781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E39E52-91C4-502B-CBD0-C6C0DD2FE385}"/>
                </a:ext>
              </a:extLst>
            </p:cNvPr>
            <p:cNvSpPr/>
            <p:nvPr/>
          </p:nvSpPr>
          <p:spPr>
            <a:xfrm>
              <a:off x="5570878" y="1874572"/>
              <a:ext cx="247662" cy="249555"/>
            </a:xfrm>
            <a:custGeom>
              <a:avLst/>
              <a:gdLst>
                <a:gd name="connsiteX0" fmla="*/ 122885 w 247662"/>
                <a:gd name="connsiteY0" fmla="*/ 157163 h 249555"/>
                <a:gd name="connsiteX1" fmla="*/ 92405 w 247662"/>
                <a:gd name="connsiteY1" fmla="*/ 126682 h 249555"/>
                <a:gd name="connsiteX2" fmla="*/ 122885 w 247662"/>
                <a:gd name="connsiteY2" fmla="*/ 96203 h 249555"/>
                <a:gd name="connsiteX3" fmla="*/ 153365 w 247662"/>
                <a:gd name="connsiteY3" fmla="*/ 126682 h 249555"/>
                <a:gd name="connsiteX4" fmla="*/ 122885 w 247662"/>
                <a:gd name="connsiteY4" fmla="*/ 157163 h 249555"/>
                <a:gd name="connsiteX5" fmla="*/ 122885 w 247662"/>
                <a:gd name="connsiteY5" fmla="*/ 249555 h 249555"/>
                <a:gd name="connsiteX6" fmla="*/ 184797 w 247662"/>
                <a:gd name="connsiteY6" fmla="*/ 234315 h 249555"/>
                <a:gd name="connsiteX7" fmla="*/ 191465 w 247662"/>
                <a:gd name="connsiteY7" fmla="*/ 212408 h 249555"/>
                <a:gd name="connsiteX8" fmla="*/ 169557 w 247662"/>
                <a:gd name="connsiteY8" fmla="*/ 205740 h 249555"/>
                <a:gd name="connsiteX9" fmla="*/ 122885 w 247662"/>
                <a:gd name="connsiteY9" fmla="*/ 217170 h 249555"/>
                <a:gd name="connsiteX10" fmla="*/ 31445 w 247662"/>
                <a:gd name="connsiteY10" fmla="*/ 124778 h 249555"/>
                <a:gd name="connsiteX11" fmla="*/ 123837 w 247662"/>
                <a:gd name="connsiteY11" fmla="*/ 32385 h 249555"/>
                <a:gd name="connsiteX12" fmla="*/ 216230 w 247662"/>
                <a:gd name="connsiteY12" fmla="*/ 124778 h 249555"/>
                <a:gd name="connsiteX13" fmla="*/ 216230 w 247662"/>
                <a:gd name="connsiteY13" fmla="*/ 155258 h 249555"/>
                <a:gd name="connsiteX14" fmla="*/ 185750 w 247662"/>
                <a:gd name="connsiteY14" fmla="*/ 124778 h 249555"/>
                <a:gd name="connsiteX15" fmla="*/ 135267 w 247662"/>
                <a:gd name="connsiteY15" fmla="*/ 62865 h 249555"/>
                <a:gd name="connsiteX16" fmla="*/ 65735 w 247662"/>
                <a:gd name="connsiteY16" fmla="*/ 100965 h 249555"/>
                <a:gd name="connsiteX17" fmla="*/ 91452 w 247662"/>
                <a:gd name="connsiteY17" fmla="*/ 176213 h 249555"/>
                <a:gd name="connsiteX18" fmla="*/ 170510 w 247662"/>
                <a:gd name="connsiteY18" fmla="*/ 163830 h 249555"/>
                <a:gd name="connsiteX19" fmla="*/ 217182 w 247662"/>
                <a:gd name="connsiteY19" fmla="*/ 184785 h 249555"/>
                <a:gd name="connsiteX20" fmla="*/ 247662 w 247662"/>
                <a:gd name="connsiteY20" fmla="*/ 154305 h 249555"/>
                <a:gd name="connsiteX21" fmla="*/ 247662 w 247662"/>
                <a:gd name="connsiteY21" fmla="*/ 123825 h 249555"/>
                <a:gd name="connsiteX22" fmla="*/ 123837 w 247662"/>
                <a:gd name="connsiteY22" fmla="*/ 0 h 249555"/>
                <a:gd name="connsiteX23" fmla="*/ 12 w 247662"/>
                <a:gd name="connsiteY23" fmla="*/ 123825 h 249555"/>
                <a:gd name="connsiteX24" fmla="*/ 122885 w 247662"/>
                <a:gd name="connsiteY24" fmla="*/ 249555 h 2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7662" h="249555">
                  <a:moveTo>
                    <a:pt x="122885" y="157163"/>
                  </a:moveTo>
                  <a:cubicBezTo>
                    <a:pt x="105740" y="157163"/>
                    <a:pt x="92405" y="142875"/>
                    <a:pt x="92405" y="126682"/>
                  </a:cubicBezTo>
                  <a:cubicBezTo>
                    <a:pt x="92405" y="109538"/>
                    <a:pt x="106692" y="96203"/>
                    <a:pt x="122885" y="96203"/>
                  </a:cubicBezTo>
                  <a:cubicBezTo>
                    <a:pt x="140030" y="96203"/>
                    <a:pt x="153365" y="109538"/>
                    <a:pt x="153365" y="126682"/>
                  </a:cubicBezTo>
                  <a:cubicBezTo>
                    <a:pt x="153365" y="143828"/>
                    <a:pt x="140030" y="157163"/>
                    <a:pt x="122885" y="157163"/>
                  </a:cubicBezTo>
                  <a:close/>
                  <a:moveTo>
                    <a:pt x="122885" y="249555"/>
                  </a:moveTo>
                  <a:cubicBezTo>
                    <a:pt x="144792" y="249555"/>
                    <a:pt x="165747" y="243840"/>
                    <a:pt x="184797" y="234315"/>
                  </a:cubicBezTo>
                  <a:cubicBezTo>
                    <a:pt x="192417" y="229553"/>
                    <a:pt x="195275" y="220028"/>
                    <a:pt x="191465" y="212408"/>
                  </a:cubicBezTo>
                  <a:cubicBezTo>
                    <a:pt x="186702" y="204788"/>
                    <a:pt x="177177" y="201930"/>
                    <a:pt x="169557" y="205740"/>
                  </a:cubicBezTo>
                  <a:cubicBezTo>
                    <a:pt x="155270" y="213360"/>
                    <a:pt x="139077" y="217170"/>
                    <a:pt x="122885" y="217170"/>
                  </a:cubicBezTo>
                  <a:cubicBezTo>
                    <a:pt x="72402" y="217170"/>
                    <a:pt x="30492" y="175260"/>
                    <a:pt x="31445" y="124778"/>
                  </a:cubicBezTo>
                  <a:cubicBezTo>
                    <a:pt x="31445" y="74295"/>
                    <a:pt x="73355" y="32385"/>
                    <a:pt x="123837" y="32385"/>
                  </a:cubicBezTo>
                  <a:cubicBezTo>
                    <a:pt x="174320" y="32385"/>
                    <a:pt x="216230" y="73343"/>
                    <a:pt x="216230" y="124778"/>
                  </a:cubicBezTo>
                  <a:lnTo>
                    <a:pt x="216230" y="155258"/>
                  </a:lnTo>
                  <a:cubicBezTo>
                    <a:pt x="199085" y="155258"/>
                    <a:pt x="185750" y="141923"/>
                    <a:pt x="185750" y="124778"/>
                  </a:cubicBezTo>
                  <a:cubicBezTo>
                    <a:pt x="185750" y="94298"/>
                    <a:pt x="164795" y="68580"/>
                    <a:pt x="135267" y="62865"/>
                  </a:cubicBezTo>
                  <a:cubicBezTo>
                    <a:pt x="105740" y="57150"/>
                    <a:pt x="76212" y="73343"/>
                    <a:pt x="65735" y="100965"/>
                  </a:cubicBezTo>
                  <a:cubicBezTo>
                    <a:pt x="55257" y="128588"/>
                    <a:pt x="65735" y="160973"/>
                    <a:pt x="91452" y="176213"/>
                  </a:cubicBezTo>
                  <a:cubicBezTo>
                    <a:pt x="117170" y="191453"/>
                    <a:pt x="150507" y="186690"/>
                    <a:pt x="170510" y="163830"/>
                  </a:cubicBezTo>
                  <a:cubicBezTo>
                    <a:pt x="181940" y="177165"/>
                    <a:pt x="199085" y="184785"/>
                    <a:pt x="217182" y="184785"/>
                  </a:cubicBezTo>
                  <a:cubicBezTo>
                    <a:pt x="234327" y="184785"/>
                    <a:pt x="247662" y="171450"/>
                    <a:pt x="247662" y="154305"/>
                  </a:cubicBezTo>
                  <a:lnTo>
                    <a:pt x="247662" y="123825"/>
                  </a:lnTo>
                  <a:cubicBezTo>
                    <a:pt x="247662" y="55245"/>
                    <a:pt x="192417" y="0"/>
                    <a:pt x="123837" y="0"/>
                  </a:cubicBezTo>
                  <a:cubicBezTo>
                    <a:pt x="55257" y="0"/>
                    <a:pt x="12" y="55245"/>
                    <a:pt x="12" y="123825"/>
                  </a:cubicBezTo>
                  <a:cubicBezTo>
                    <a:pt x="-940" y="193358"/>
                    <a:pt x="54305" y="248603"/>
                    <a:pt x="122885" y="24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337D5A-FACB-7FA3-3B9E-0B57825D2220}"/>
              </a:ext>
            </a:extLst>
          </p:cNvPr>
          <p:cNvSpPr txBox="1"/>
          <p:nvPr/>
        </p:nvSpPr>
        <p:spPr>
          <a:xfrm>
            <a:off x="3380280" y="1776577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085231569661</a:t>
            </a:r>
          </a:p>
          <a:p>
            <a:endParaRPr lang="en-ID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3261F-B9C1-1C1C-D1C6-C01ACF69ACBA}"/>
              </a:ext>
            </a:extLst>
          </p:cNvPr>
          <p:cNvSpPr txBox="1"/>
          <p:nvPr/>
        </p:nvSpPr>
        <p:spPr>
          <a:xfrm>
            <a:off x="3396171" y="2056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findi.verdian@gmail.com</a:t>
            </a:r>
          </a:p>
        </p:txBody>
      </p:sp>
    </p:spTree>
    <p:extLst>
      <p:ext uri="{BB962C8B-B14F-4D97-AF65-F5344CB8AC3E}">
        <p14:creationId xmlns:p14="http://schemas.microsoft.com/office/powerpoint/2010/main" val="209571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1" name="Google Shape;1371;p41"/>
          <p:cNvGrpSpPr/>
          <p:nvPr/>
        </p:nvGrpSpPr>
        <p:grpSpPr>
          <a:xfrm>
            <a:off x="4572000" y="426677"/>
            <a:ext cx="2079026" cy="1242916"/>
            <a:chOff x="4571999" y="1422325"/>
            <a:chExt cx="2079026" cy="1242916"/>
          </a:xfrm>
        </p:grpSpPr>
        <p:sp>
          <p:nvSpPr>
            <p:cNvPr id="1372" name="Google Shape;1372;p41"/>
            <p:cNvSpPr/>
            <p:nvPr/>
          </p:nvSpPr>
          <p:spPr>
            <a:xfrm>
              <a:off x="5496625" y="14223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BigQuery</a:t>
              </a:r>
              <a:endParaRPr dirty="0"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4571999" y="1909825"/>
              <a:ext cx="1480784" cy="755416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71;p41">
            <a:extLst>
              <a:ext uri="{FF2B5EF4-FFF2-40B4-BE49-F238E27FC236}">
                <a16:creationId xmlns:a16="http://schemas.microsoft.com/office/drawing/2014/main" id="{57D4BC54-E88D-E85C-5371-3F56E0703BD7}"/>
              </a:ext>
            </a:extLst>
          </p:cNvPr>
          <p:cNvGrpSpPr/>
          <p:nvPr/>
        </p:nvGrpSpPr>
        <p:grpSpPr>
          <a:xfrm flipH="1">
            <a:off x="4789254" y="2047013"/>
            <a:ext cx="2560405" cy="1493401"/>
            <a:chOff x="5085665" y="803905"/>
            <a:chExt cx="2279115" cy="1493401"/>
          </a:xfrm>
        </p:grpSpPr>
        <p:sp>
          <p:nvSpPr>
            <p:cNvPr id="14" name="Google Shape;1373;p41">
              <a:extLst>
                <a:ext uri="{FF2B5EF4-FFF2-40B4-BE49-F238E27FC236}">
                  <a16:creationId xmlns:a16="http://schemas.microsoft.com/office/drawing/2014/main" id="{F2CD3A66-BE6F-B0F6-AB6C-5C3D32B6B355}"/>
                </a:ext>
              </a:extLst>
            </p:cNvPr>
            <p:cNvSpPr/>
            <p:nvPr/>
          </p:nvSpPr>
          <p:spPr>
            <a:xfrm flipH="1" flipV="1">
              <a:off x="5707545" y="803905"/>
              <a:ext cx="1657235" cy="1022043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72;p41">
              <a:extLst>
                <a:ext uri="{FF2B5EF4-FFF2-40B4-BE49-F238E27FC236}">
                  <a16:creationId xmlns:a16="http://schemas.microsoft.com/office/drawing/2014/main" id="{6931E87C-1858-96D6-F8A7-ABF1F87F421B}"/>
                </a:ext>
              </a:extLst>
            </p:cNvPr>
            <p:cNvSpPr/>
            <p:nvPr/>
          </p:nvSpPr>
          <p:spPr>
            <a:xfrm>
              <a:off x="5085665" y="1886006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Tableau</a:t>
              </a:r>
              <a:endParaRPr dirty="0"/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>
            <a:off x="1774350" y="2228838"/>
            <a:ext cx="2399814" cy="1388674"/>
            <a:chOff x="684962" y="2850583"/>
            <a:chExt cx="2399814" cy="1388674"/>
          </a:xfrm>
        </p:grpSpPr>
        <p:sp>
          <p:nvSpPr>
            <p:cNvPr id="1385" name="Google Shape;1385;p41"/>
            <p:cNvSpPr/>
            <p:nvPr/>
          </p:nvSpPr>
          <p:spPr>
            <a:xfrm flipH="1" flipV="1">
              <a:off x="1610851" y="2850583"/>
              <a:ext cx="1473925" cy="831274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684962" y="3758058"/>
              <a:ext cx="2079075" cy="481199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Google Data Studio</a:t>
              </a: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3431F9-4BE6-6443-6F1D-C4BBB2AB7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5" t="25472" r="71425" b="62265"/>
          <a:stretch/>
        </p:blipFill>
        <p:spPr>
          <a:xfrm>
            <a:off x="6890454" y="197954"/>
            <a:ext cx="2090682" cy="1105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B2A4-1EE8-E9D0-A31F-BD613384F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30" t="62895" r="15522" b="24112"/>
          <a:stretch/>
        </p:blipFill>
        <p:spPr>
          <a:xfrm>
            <a:off x="6052782" y="3668819"/>
            <a:ext cx="1543321" cy="107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6B96A-5A83-4033-8C74-61F425C8F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6" t="46609" r="71149" b="45394"/>
          <a:stretch/>
        </p:blipFill>
        <p:spPr>
          <a:xfrm>
            <a:off x="1377905" y="3756777"/>
            <a:ext cx="2925498" cy="9831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D302C7-930E-C83C-80F6-78F3C075C749}"/>
              </a:ext>
            </a:extLst>
          </p:cNvPr>
          <p:cNvSpPr txBox="1"/>
          <p:nvPr/>
        </p:nvSpPr>
        <p:spPr>
          <a:xfrm>
            <a:off x="7637489" y="4897279"/>
            <a:ext cx="32678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latin typeface="Arial Narrow" panose="020B0606020202030204" pitchFamily="34" charset="0"/>
              </a:rPr>
              <a:t>FINDI VERDIAN’S PROJECT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46C86B-0ACE-4243-5520-E9AD3146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53" y="808687"/>
            <a:ext cx="7723500" cy="481200"/>
          </a:xfrm>
        </p:spPr>
        <p:txBody>
          <a:bodyPr/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Data Cleaning and Analyzing</a:t>
            </a:r>
            <a:endParaRPr lang="en-ID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2ACA28FD-1B79-C779-33E9-ADCFF17888AF}"/>
              </a:ext>
            </a:extLst>
          </p:cNvPr>
          <p:cNvSpPr txBox="1">
            <a:spLocks/>
          </p:cNvSpPr>
          <p:nvPr/>
        </p:nvSpPr>
        <p:spPr>
          <a:xfrm>
            <a:off x="1752945" y="2670614"/>
            <a:ext cx="5596714" cy="33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Visualitation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and Dashboard</a:t>
            </a:r>
            <a:endParaRPr lang="en-ID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81B5F-210D-6313-A27C-15F2222FF9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19" r="90400" b="60202"/>
          <a:stretch/>
        </p:blipFill>
        <p:spPr>
          <a:xfrm>
            <a:off x="375756" y="590876"/>
            <a:ext cx="877824" cy="827027"/>
          </a:xfrm>
          <a:prstGeom prst="rect">
            <a:avLst/>
          </a:prstGeom>
        </p:spPr>
      </p:pic>
      <p:grpSp>
        <p:nvGrpSpPr>
          <p:cNvPr id="20" name="Google Shape;1383;p41">
            <a:extLst>
              <a:ext uri="{FF2B5EF4-FFF2-40B4-BE49-F238E27FC236}">
                <a16:creationId xmlns:a16="http://schemas.microsoft.com/office/drawing/2014/main" id="{14DC48D2-F57E-CD37-4934-D8806366EE26}"/>
              </a:ext>
            </a:extLst>
          </p:cNvPr>
          <p:cNvGrpSpPr/>
          <p:nvPr/>
        </p:nvGrpSpPr>
        <p:grpSpPr>
          <a:xfrm>
            <a:off x="375756" y="1545920"/>
            <a:ext cx="3798408" cy="776361"/>
            <a:chOff x="-46490" y="3429840"/>
            <a:chExt cx="3798408" cy="776361"/>
          </a:xfrm>
        </p:grpSpPr>
        <p:sp>
          <p:nvSpPr>
            <p:cNvPr id="21" name="Google Shape;1385;p41">
              <a:extLst>
                <a:ext uri="{FF2B5EF4-FFF2-40B4-BE49-F238E27FC236}">
                  <a16:creationId xmlns:a16="http://schemas.microsoft.com/office/drawing/2014/main" id="{F9B7F85C-DB94-3D5B-9F1D-D4149903638F}"/>
                </a:ext>
              </a:extLst>
            </p:cNvPr>
            <p:cNvSpPr/>
            <p:nvPr/>
          </p:nvSpPr>
          <p:spPr>
            <a:xfrm flipV="1">
              <a:off x="514554" y="3962021"/>
              <a:ext cx="3237364" cy="244180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4;p41">
              <a:extLst>
                <a:ext uri="{FF2B5EF4-FFF2-40B4-BE49-F238E27FC236}">
                  <a16:creationId xmlns:a16="http://schemas.microsoft.com/office/drawing/2014/main" id="{89A960EE-3892-BFB7-3662-B0672C12627F}"/>
                </a:ext>
              </a:extLst>
            </p:cNvPr>
            <p:cNvSpPr/>
            <p:nvPr/>
          </p:nvSpPr>
          <p:spPr>
            <a:xfrm>
              <a:off x="-46490" y="3429840"/>
              <a:ext cx="2079075" cy="48119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Microsoft EXCEL</a:t>
              </a:r>
              <a:endParaRPr dirty="0"/>
            </a:p>
          </p:txBody>
        </p:sp>
      </p:grpSp>
      <p:sp>
        <p:nvSpPr>
          <p:cNvPr id="1366" name="Google Shape;1366;p41"/>
          <p:cNvSpPr/>
          <p:nvPr/>
        </p:nvSpPr>
        <p:spPr>
          <a:xfrm>
            <a:off x="4029254" y="1471325"/>
            <a:ext cx="1103239" cy="110592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TOOLS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2"/>
          <p:cNvSpPr txBox="1">
            <a:spLocks noGrp="1"/>
          </p:cNvSpPr>
          <p:nvPr>
            <p:ph type="title"/>
          </p:nvPr>
        </p:nvSpPr>
        <p:spPr>
          <a:xfrm>
            <a:off x="710250" y="306531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>
                    <a:lumMod val="50000"/>
                  </a:schemeClr>
                </a:solidFill>
              </a:rPr>
              <a:t>DEFINING THE PROBLEMS</a:t>
            </a:r>
            <a:endParaRPr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32" name="Google Shape;932;p32"/>
          <p:cNvGrpSpPr/>
          <p:nvPr/>
        </p:nvGrpSpPr>
        <p:grpSpPr>
          <a:xfrm>
            <a:off x="983232" y="1239124"/>
            <a:ext cx="3968927" cy="1332623"/>
            <a:chOff x="852325" y="1239125"/>
            <a:chExt cx="3742716" cy="791050"/>
          </a:xfrm>
        </p:grpSpPr>
        <p:sp>
          <p:nvSpPr>
            <p:cNvPr id="933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4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How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2662593" y="1298465"/>
              <a:ext cx="1932448" cy="35981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200" dirty="0">
                  <a:latin typeface="Roboto"/>
                  <a:ea typeface="Roboto"/>
                  <a:cs typeface="Roboto"/>
                  <a:sym typeface="Roboto"/>
                </a:rPr>
                <a:t>w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as the weekly trend?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36" name="Google Shape;936;p32"/>
            <p:cNvCxnSpPr>
              <a:cxnSpLocks/>
              <a:stCxn id="934" idx="3"/>
              <a:endCxn id="935" idx="1"/>
            </p:cNvCxnSpPr>
            <p:nvPr/>
          </p:nvCxnSpPr>
          <p:spPr>
            <a:xfrm flipV="1">
              <a:off x="2346450" y="1478375"/>
              <a:ext cx="316143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37" name="Google Shape;937;p32"/>
          <p:cNvGrpSpPr/>
          <p:nvPr/>
        </p:nvGrpSpPr>
        <p:grpSpPr>
          <a:xfrm>
            <a:off x="1389769" y="2389578"/>
            <a:ext cx="5753045" cy="1514796"/>
            <a:chOff x="1251400" y="1960854"/>
            <a:chExt cx="5387568" cy="743221"/>
          </a:xfrm>
        </p:grpSpPr>
        <p:sp>
          <p:nvSpPr>
            <p:cNvPr id="938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939" name="Google Shape;939;p32"/>
            <p:cNvSpPr/>
            <p:nvPr/>
          </p:nvSpPr>
          <p:spPr>
            <a:xfrm>
              <a:off x="3275944" y="1960854"/>
              <a:ext cx="3363024" cy="37521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about the characteristic of the bike users?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363416" y="1960854"/>
              <a:ext cx="1172788" cy="37312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bg1"/>
                  </a:solidFill>
                </a:rPr>
                <a:t>How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941" name="Google Shape;941;p32"/>
            <p:cNvCxnSpPr>
              <a:cxnSpLocks/>
              <a:stCxn id="940" idx="3"/>
              <a:endCxn id="939" idx="1"/>
            </p:cNvCxnSpPr>
            <p:nvPr/>
          </p:nvCxnSpPr>
          <p:spPr>
            <a:xfrm>
              <a:off x="2536205" y="2147419"/>
              <a:ext cx="739739" cy="104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42" name="Google Shape;942;p32"/>
          <p:cNvGrpSpPr/>
          <p:nvPr/>
        </p:nvGrpSpPr>
        <p:grpSpPr>
          <a:xfrm>
            <a:off x="2032679" y="3714699"/>
            <a:ext cx="6306329" cy="684892"/>
            <a:chOff x="1729235" y="2624238"/>
            <a:chExt cx="5730971" cy="403925"/>
          </a:xfrm>
        </p:grpSpPr>
        <p:sp>
          <p:nvSpPr>
            <p:cNvPr id="944" name="Google Shape;944;p32"/>
            <p:cNvSpPr/>
            <p:nvPr/>
          </p:nvSpPr>
          <p:spPr>
            <a:xfrm>
              <a:off x="1729235" y="2624238"/>
              <a:ext cx="1231195" cy="4039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How</a:t>
              </a: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3558406" y="2661525"/>
              <a:ext cx="3901800" cy="329349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was the distribution of the bikes availability?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6" name="Google Shape;946;p32"/>
            <p:cNvCxnSpPr>
              <a:cxnSpLocks/>
              <a:stCxn id="944" idx="3"/>
              <a:endCxn id="945" idx="1"/>
            </p:cNvCxnSpPr>
            <p:nvPr/>
          </p:nvCxnSpPr>
          <p:spPr>
            <a:xfrm flipV="1">
              <a:off x="2960430" y="2826200"/>
              <a:ext cx="597976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F96D59-826F-9E30-49FA-CF02DF0BF4C6}"/>
              </a:ext>
            </a:extLst>
          </p:cNvPr>
          <p:cNvSpPr txBox="1"/>
          <p:nvPr/>
        </p:nvSpPr>
        <p:spPr>
          <a:xfrm>
            <a:off x="7637489" y="4897279"/>
            <a:ext cx="32678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latin typeface="Arial Narrow" panose="020B0606020202030204" pitchFamily="34" charset="0"/>
              </a:rPr>
              <a:t>FINDI VERDIAN’S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645754" y="1028513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DATA</a:t>
            </a:r>
            <a:endParaRPr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085445" y="405719"/>
            <a:ext cx="3182485" cy="3269989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592339" y="1229144"/>
            <a:ext cx="1793523" cy="3397314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1674937" y="-228357"/>
            <a:ext cx="1441457" cy="3280068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154663" y="824612"/>
            <a:ext cx="4028812" cy="1488886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1522165" y="2327983"/>
            <a:ext cx="3949961" cy="1860165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350357" y="1815730"/>
            <a:ext cx="2591749" cy="3261792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443473" y="1551809"/>
            <a:ext cx="2809918" cy="1266006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1945562" y="1871288"/>
            <a:ext cx="3172291" cy="92491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066712" y="421193"/>
            <a:ext cx="2260859" cy="212148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240296" y="1100141"/>
            <a:ext cx="2540609" cy="2384988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1C78416-4D52-1955-AF66-84470D6E37FA}"/>
              </a:ext>
            </a:extLst>
          </p:cNvPr>
          <p:cNvSpPr txBox="1"/>
          <p:nvPr/>
        </p:nvSpPr>
        <p:spPr>
          <a:xfrm>
            <a:off x="7637489" y="4897279"/>
            <a:ext cx="32678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latin typeface="Arial Narrow" panose="020B0606020202030204" pitchFamily="34" charset="0"/>
              </a:rPr>
              <a:t>FINDI VERDIAN’S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BCB6-8E58-4C39-A4E0-E32B4CB26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94AE4C28-054E-ECDF-69B5-72C6CAFBF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1357" y="1820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5F54C-3E26-F199-9863-12C2B28D2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58" t="34885" r="4434" b="17987"/>
          <a:stretch/>
        </p:blipFill>
        <p:spPr>
          <a:xfrm>
            <a:off x="295662" y="773142"/>
            <a:ext cx="8397401" cy="4183812"/>
          </a:xfrm>
          <a:prstGeom prst="rect">
            <a:avLst/>
          </a:prstGeom>
        </p:spPr>
      </p:pic>
      <p:sp>
        <p:nvSpPr>
          <p:cNvPr id="6" name="Google Shape;55;p15">
            <a:extLst>
              <a:ext uri="{FF2B5EF4-FFF2-40B4-BE49-F238E27FC236}">
                <a16:creationId xmlns:a16="http://schemas.microsoft.com/office/drawing/2014/main" id="{FA4077B6-BCFD-01B2-AE5E-F35BDF3CC219}"/>
              </a:ext>
            </a:extLst>
          </p:cNvPr>
          <p:cNvSpPr txBox="1">
            <a:spLocks/>
          </p:cNvSpPr>
          <p:nvPr/>
        </p:nvSpPr>
        <p:spPr>
          <a:xfrm>
            <a:off x="5707500" y="-636375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600" u="sng" dirty="0">
                <a:solidFill>
                  <a:schemeClr val="accent6">
                    <a:lumMod val="75000"/>
                  </a:schemeClr>
                </a:solidFill>
                <a:latin typeface="Fira Sans Extra Condensed SemiBold" panose="020B0604020202020204" charset="0"/>
              </a:rPr>
              <a:t>SQL WORKSPACE</a:t>
            </a:r>
          </a:p>
        </p:txBody>
      </p:sp>
    </p:spTree>
    <p:extLst>
      <p:ext uri="{BB962C8B-B14F-4D97-AF65-F5344CB8AC3E}">
        <p14:creationId xmlns:p14="http://schemas.microsoft.com/office/powerpoint/2010/main" val="241487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C1965-C158-D3F0-5961-50EB72FE4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" t="40251" r="16510" b="14969"/>
          <a:stretch/>
        </p:blipFill>
        <p:spPr>
          <a:xfrm>
            <a:off x="121916" y="1138687"/>
            <a:ext cx="8900168" cy="2734573"/>
          </a:xfrm>
          <a:prstGeom prst="rect">
            <a:avLst/>
          </a:prstGeom>
        </p:spPr>
      </p:pic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C1992C0B-6144-193A-CFD2-DEAC1C037F8F}"/>
              </a:ext>
            </a:extLst>
          </p:cNvPr>
          <p:cNvSpPr txBox="1">
            <a:spLocks/>
          </p:cNvSpPr>
          <p:nvPr/>
        </p:nvSpPr>
        <p:spPr>
          <a:xfrm>
            <a:off x="186594" y="-403462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600" u="sng" dirty="0">
                <a:solidFill>
                  <a:schemeClr val="accent4">
                    <a:lumMod val="75000"/>
                  </a:schemeClr>
                </a:solidFill>
                <a:latin typeface="Fira Sans Extra Condensed SemiBold" panose="020B0604020202020204" charset="0"/>
              </a:rPr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372454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B94E7-4E39-793E-E182-DDF8C90DE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9" t="39581" r="32452" b="18155"/>
          <a:stretch/>
        </p:blipFill>
        <p:spPr>
          <a:xfrm>
            <a:off x="1073989" y="1016258"/>
            <a:ext cx="6996022" cy="2933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7596C-DBBB-C2BF-ECF7-75942FE5A86C}"/>
              </a:ext>
            </a:extLst>
          </p:cNvPr>
          <p:cNvSpPr txBox="1"/>
          <p:nvPr/>
        </p:nvSpPr>
        <p:spPr>
          <a:xfrm>
            <a:off x="383670" y="3949699"/>
            <a:ext cx="828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In this table we can see that the customers trends of renting the bike on Monday and Saturday are longer than usual</a:t>
            </a:r>
            <a:endParaRPr lang="en-ID" sz="1800" dirty="0">
              <a:solidFill>
                <a:schemeClr val="accent3">
                  <a:lumMod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4B898723-865C-2846-F93A-DA7090ABC089}"/>
              </a:ext>
            </a:extLst>
          </p:cNvPr>
          <p:cNvSpPr txBox="1">
            <a:spLocks/>
          </p:cNvSpPr>
          <p:nvPr/>
        </p:nvSpPr>
        <p:spPr>
          <a:xfrm>
            <a:off x="198786" y="-212214"/>
            <a:ext cx="4190334" cy="1464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600" u="sng" dirty="0">
                <a:solidFill>
                  <a:schemeClr val="accent3">
                    <a:lumMod val="50000"/>
                  </a:schemeClr>
                </a:solidFill>
                <a:latin typeface="Fira Sans Extra Condensed SemiBold" panose="020B0604020202020204" charset="0"/>
              </a:rPr>
              <a:t>TREND IN A WEEK</a:t>
            </a:r>
          </a:p>
        </p:txBody>
      </p:sp>
    </p:spTree>
    <p:extLst>
      <p:ext uri="{BB962C8B-B14F-4D97-AF65-F5344CB8AC3E}">
        <p14:creationId xmlns:p14="http://schemas.microsoft.com/office/powerpoint/2010/main" val="371870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Forest scene">
            <a:extLst>
              <a:ext uri="{FF2B5EF4-FFF2-40B4-BE49-F238E27FC236}">
                <a16:creationId xmlns:a16="http://schemas.microsoft.com/office/drawing/2014/main" id="{7B39E80D-B8A8-01A6-E174-B4333D3CF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021" y="0"/>
            <a:ext cx="9421090" cy="596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57AFE4-50B9-D4CE-E6D9-B6D05F014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2" t="26667" r="69824" b="45496"/>
          <a:stretch/>
        </p:blipFill>
        <p:spPr>
          <a:xfrm>
            <a:off x="971647" y="910404"/>
            <a:ext cx="2912968" cy="2150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1C25B-5672-EC65-803A-F0157E2D36B0}"/>
              </a:ext>
            </a:extLst>
          </p:cNvPr>
          <p:cNvSpPr txBox="1"/>
          <p:nvPr/>
        </p:nvSpPr>
        <p:spPr>
          <a:xfrm>
            <a:off x="271345" y="4391242"/>
            <a:ext cx="860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Males mostly dominated the rental amount, therefore females mostly dominate the longest rental duration</a:t>
            </a:r>
            <a:endParaRPr lang="en-ID" sz="1800" dirty="0">
              <a:solidFill>
                <a:schemeClr val="accent5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C0AA-5564-7AB0-C7F2-ED0C1A658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00" t="26667" r="32170" b="40758"/>
          <a:stretch/>
        </p:blipFill>
        <p:spPr>
          <a:xfrm>
            <a:off x="4241388" y="544427"/>
            <a:ext cx="4054791" cy="2516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5B750-9E17-0329-3949-556D4A546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96" t="60502" r="32170" b="23187"/>
          <a:stretch/>
        </p:blipFill>
        <p:spPr>
          <a:xfrm>
            <a:off x="711804" y="3060480"/>
            <a:ext cx="7584375" cy="1259888"/>
          </a:xfrm>
          <a:prstGeom prst="rect">
            <a:avLst/>
          </a:prstGeom>
        </p:spPr>
      </p:pic>
      <p:sp>
        <p:nvSpPr>
          <p:cNvPr id="7" name="Google Shape;55;p15">
            <a:extLst>
              <a:ext uri="{FF2B5EF4-FFF2-40B4-BE49-F238E27FC236}">
                <a16:creationId xmlns:a16="http://schemas.microsoft.com/office/drawing/2014/main" id="{1D31D483-E33A-5EB8-2C3A-A7F6344CD705}"/>
              </a:ext>
            </a:extLst>
          </p:cNvPr>
          <p:cNvSpPr txBox="1">
            <a:spLocks/>
          </p:cNvSpPr>
          <p:nvPr/>
        </p:nvSpPr>
        <p:spPr>
          <a:xfrm>
            <a:off x="198785" y="-212214"/>
            <a:ext cx="4305207" cy="1464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600" u="sng" dirty="0">
                <a:solidFill>
                  <a:schemeClr val="accent5">
                    <a:lumMod val="75000"/>
                  </a:schemeClr>
                </a:solidFill>
                <a:latin typeface="Fira Sans Extra Condensed SemiBold" panose="020B0604020202020204" charset="0"/>
              </a:rPr>
              <a:t>CUSTOMER’S TREND</a:t>
            </a:r>
          </a:p>
        </p:txBody>
      </p:sp>
    </p:spTree>
    <p:extLst>
      <p:ext uri="{BB962C8B-B14F-4D97-AF65-F5344CB8AC3E}">
        <p14:creationId xmlns:p14="http://schemas.microsoft.com/office/powerpoint/2010/main" val="154650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219D1-84D9-A2D4-1D1C-32FE355BF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0" t="36896" r="40756" b="21342"/>
          <a:stretch/>
        </p:blipFill>
        <p:spPr>
          <a:xfrm>
            <a:off x="141132" y="704238"/>
            <a:ext cx="5770142" cy="295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553AD-7AFD-B3BF-CA10-DE8D1A878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9" t="28679" r="36698" b="51698"/>
          <a:stretch/>
        </p:blipFill>
        <p:spPr>
          <a:xfrm>
            <a:off x="141132" y="3654478"/>
            <a:ext cx="6970143" cy="140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51504E-5FE9-6485-093B-CF612381D8D2}"/>
              </a:ext>
            </a:extLst>
          </p:cNvPr>
          <p:cNvSpPr txBox="1"/>
          <p:nvPr/>
        </p:nvSpPr>
        <p:spPr>
          <a:xfrm>
            <a:off x="6187285" y="903840"/>
            <a:ext cx="2704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From this map we know that many station and bike at San Francisco, but at this place the bike availability is not high </a:t>
            </a:r>
            <a:endParaRPr lang="en-ID" sz="1800" dirty="0">
              <a:solidFill>
                <a:schemeClr val="accent6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Google Shape;55;p15">
            <a:extLst>
              <a:ext uri="{FF2B5EF4-FFF2-40B4-BE49-F238E27FC236}">
                <a16:creationId xmlns:a16="http://schemas.microsoft.com/office/drawing/2014/main" id="{419EAAC0-8586-C9A0-4D71-3A20AB6CA2C2}"/>
              </a:ext>
            </a:extLst>
          </p:cNvPr>
          <p:cNvSpPr txBox="1">
            <a:spLocks/>
          </p:cNvSpPr>
          <p:nvPr/>
        </p:nvSpPr>
        <p:spPr>
          <a:xfrm>
            <a:off x="48981" y="-398027"/>
            <a:ext cx="5593795" cy="1464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600" u="sng" dirty="0">
                <a:solidFill>
                  <a:schemeClr val="accent6">
                    <a:lumMod val="75000"/>
                  </a:schemeClr>
                </a:solidFill>
                <a:latin typeface="Fira Sans Extra Condensed SemiBold" panose="020B0604020202020204" charset="0"/>
              </a:rPr>
              <a:t>THE DISTRIBUTION’S MAP</a:t>
            </a:r>
          </a:p>
        </p:txBody>
      </p:sp>
    </p:spTree>
    <p:extLst>
      <p:ext uri="{BB962C8B-B14F-4D97-AF65-F5344CB8AC3E}">
        <p14:creationId xmlns:p14="http://schemas.microsoft.com/office/powerpoint/2010/main" val="102510353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153</Words>
  <Application>Microsoft Office PowerPoint</Application>
  <PresentationFormat>On-screen Show (16:9)</PresentationFormat>
  <Paragraphs>32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Fira Sans Extra Condensed Medium</vt:lpstr>
      <vt:lpstr>Arial Narrow</vt:lpstr>
      <vt:lpstr>Roboto</vt:lpstr>
      <vt:lpstr>Fira Sans Extra Condensed SemiBold</vt:lpstr>
      <vt:lpstr>Bahnschrift SemiBold SemiConden</vt:lpstr>
      <vt:lpstr>Project Management Infographics by Slidesgo</vt:lpstr>
      <vt:lpstr>Data Analysis &amp; Visualization</vt:lpstr>
      <vt:lpstr>Data Cleaning and Analyzing</vt:lpstr>
      <vt:lpstr>DEFINING THE PROBLEMS</vt:lpstr>
      <vt:lpstr>EXPLORING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</dc:title>
  <cp:lastModifiedBy>Poltekbang Sby</cp:lastModifiedBy>
  <cp:revision>8</cp:revision>
  <dcterms:modified xsi:type="dcterms:W3CDTF">2022-07-31T16:10:12Z</dcterms:modified>
</cp:coreProperties>
</file>